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8" r:id="rId1"/>
  </p:sldMasterIdLst>
  <p:notesMasterIdLst>
    <p:notesMasterId r:id="rId17"/>
  </p:notesMasterIdLst>
  <p:sldIdLst>
    <p:sldId id="260" r:id="rId2"/>
    <p:sldId id="310" r:id="rId3"/>
    <p:sldId id="311" r:id="rId4"/>
    <p:sldId id="305" r:id="rId5"/>
    <p:sldId id="319" r:id="rId6"/>
    <p:sldId id="320" r:id="rId7"/>
    <p:sldId id="321" r:id="rId8"/>
    <p:sldId id="318" r:id="rId9"/>
    <p:sldId id="309" r:id="rId10"/>
    <p:sldId id="314" r:id="rId11"/>
    <p:sldId id="322" r:id="rId12"/>
    <p:sldId id="323" r:id="rId13"/>
    <p:sldId id="315" r:id="rId14"/>
    <p:sldId id="316" r:id="rId15"/>
    <p:sldId id="294" r:id="rId16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3-24T14:58:52.37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3-24T14:59:02.91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13C12-92D8-41DB-AEA8-904969ECB14E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79848-B684-4EBE-A6B4-06BFEC0CEC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863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Master" Target="../slideMasters/slideMaster1.xml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B904B-A572-43DB-A58F-9051D7CBE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5ECD15-FDF5-42AD-81E6-9E59269DCF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F2097-1A5B-491C-90E0-3BC67D16A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C72B547-BADB-4C08-877F-843F77E9CA0D}"/>
                  </a:ext>
                </a:extLst>
              </p14:cNvPr>
              <p14:cNvContentPartPr/>
              <p14:nvPr userDrawn="1"/>
            </p14:nvContentPartPr>
            <p14:xfrm>
              <a:off x="2241908" y="850398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C72B547-BADB-4C08-877F-843F77E9CA0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32908" y="84139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A40B2CD-6547-4FF7-A605-2CA391E884BB}"/>
                  </a:ext>
                </a:extLst>
              </p14:cNvPr>
              <p14:cNvContentPartPr/>
              <p14:nvPr userDrawn="1"/>
            </p14:nvContentPartPr>
            <p14:xfrm>
              <a:off x="3887468" y="357198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A40B2CD-6547-4FF7-A605-2CA391E884B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78828" y="348198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25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AE3C9-AEB9-4CC2-8026-932AC9612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D31053-F11C-4D87-91C0-DB4CF0C0E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26A11-25D7-4AA9-A59A-9A519BE3D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F8D8C-20B3-423A-8F95-59D6604E4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0039E-23CE-4682-B1A3-2DF77C5E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33BD64-EB8F-45F6-8446-4EFA742338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0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D34FD1-66CE-48F9-A1A6-EDCCCC82D2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357B57-D9E4-4D63-B7F2-D95B0523F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09748-0530-4D6D-8A8E-B0AE1748F7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AEF29-041E-4E96-8E8F-B49CEA360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263D0-4BBB-4E45-B0B5-104CC639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33BD64-EB8F-45F6-8446-4EFA742338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56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CF79C5-26E9-4147-B1C0-36E6E1307611}" type="datetime3">
              <a:rPr lang="en-US" smtClean="0"/>
              <a:t>29 January 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  <a:prstGeom prst="rect">
            <a:avLst/>
          </a:prstGeom>
        </p:spPr>
        <p:txBody>
          <a:bodyPr/>
          <a:lstStyle/>
          <a:p>
            <a:fld id="{9C04EE7F-9D38-4C1F-9DA8-65BB6FE333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435666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AD82F-B3DD-4441-9931-E973F6BC8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65CF8-CEFE-413B-8B30-8D9484E4C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889CB-EE2A-40E3-904C-E4ABD91059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9678F-2834-42D6-9DA6-313FB8556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FAE6F-6799-4DC5-9FEE-261A4510E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33BD64-EB8F-45F6-8446-4EFA742338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56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CF75E-EE0B-41A5-A9F0-42DEA04B2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D8450-B760-45B8-8677-048D3337C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F28E4-108C-477D-B6A4-5ED5550652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8ECB8-F48E-4F34-9533-ECEE35DA5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BCD07-BD77-43F9-958E-92681CDE3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33BD64-EB8F-45F6-8446-4EFA742338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835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3C27-C9F6-4416-93F2-470D597B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A8224-9983-4814-8B05-232596F1A1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16B7C-40D4-4504-A98A-BF7169201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EBF20-C492-4491-BD8D-6EA8EFF8FA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88D0E-DB82-4DB8-946E-A0EAF1E46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85BA8D-8E8F-4219-B727-539744442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33BD64-EB8F-45F6-8446-4EFA742338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8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E6304-E950-4245-9BFA-EACBA4384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D9EEB3-2DF2-4614-B140-ABF0BCE12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AB9B35-3638-4DD3-9AB8-DFD8CB295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C8CE37-178D-4BF4-B0B7-9032E7F020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01D9C3-8829-4910-8DC8-459667C164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E8D193-E2A4-4CDA-AA8C-C127FEBD35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6AA701-10B7-448A-A83B-044ED381E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F923E8-1571-4FFF-83EE-57F6C4062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33BD64-EB8F-45F6-8446-4EFA742338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4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B0EEE-29EF-49CB-9D12-21E1A5680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7026F3-EC1C-474D-907C-8994F0198F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9F3CAF-1709-433D-BD7B-0FB5A78F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084CB7-48D1-4297-A1E9-5D95A563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33BD64-EB8F-45F6-8446-4EFA742338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0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B0BDD1-187F-48B0-9BA6-D9DC0A965A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3730E3-F10D-427C-8202-0C247C1B6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AE8999-55BF-4954-B4BB-5D3D71F42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33BD64-EB8F-45F6-8446-4EFA742338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30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3517E-3FBD-4FC0-9998-0CC652288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EAAD7-5319-48D0-9130-697FA5112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1C83B6-BE0A-45F4-A5C7-8FB8417A9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89AB7-EB53-4ACB-8C1E-9983E49F45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2244F4-3589-43ED-9158-65F983EA0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5DF7F7-3BE2-46FE-BEE8-1F3FEB198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33BD64-EB8F-45F6-8446-4EFA742338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23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4222D-E4AC-4F4B-BA23-05473955E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5AC0E2-E598-4714-97B8-D818BB3D6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8CB5B-B6CA-407A-B9F5-DB441E4064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F10F1A-41B9-4968-9048-217FECAAF9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742CC-F9D8-42D3-BC34-75DF876DF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59F7ED-3067-455E-9672-09934EDE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33BD64-EB8F-45F6-8446-4EFA742338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7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5D2CD5-D026-4DF7-B77F-ACD8D9D3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51C1B-DFD1-4F3B-97DF-5FC687FA9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D207E-8890-4CC8-B8CF-80B73E1A2D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THE COMMON MARKET FOR EASTERN &amp; SOUTHERN AFRICA</a:t>
            </a:r>
          </a:p>
        </p:txBody>
      </p:sp>
      <p:pic>
        <p:nvPicPr>
          <p:cNvPr id="7" name="Picture 2" descr="image">
            <a:extLst>
              <a:ext uri="{FF2B5EF4-FFF2-40B4-BE49-F238E27FC236}">
                <a16:creationId xmlns:a16="http://schemas.microsoft.com/office/drawing/2014/main" id="{8C2A57DB-D52E-4DC5-9656-6773603880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889" y="230188"/>
            <a:ext cx="658454" cy="6584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92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97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308C1-D65B-41CF-8E4D-2F11B4B113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3426"/>
            <a:ext cx="9144000" cy="180892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Enhancing Capacity in Trade Policy Analysis and Training for Deeper Regional Integration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1029FB-C295-47C1-9B7E-B1DED2C92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5652"/>
            <a:ext cx="9144000" cy="2107096"/>
          </a:xfrm>
        </p:spPr>
        <p:txBody>
          <a:bodyPr>
            <a:normAutofit lnSpcReduction="10000"/>
          </a:bodyPr>
          <a:lstStyle/>
          <a:p>
            <a:endParaRPr lang="en-US" dirty="0">
              <a:solidFill>
                <a:srgbClr val="C00000"/>
              </a:solidFill>
            </a:endParaRPr>
          </a:p>
          <a:p>
            <a:pPr algn="r"/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Presented  by</a:t>
            </a:r>
          </a:p>
          <a:p>
            <a:pPr algn="r"/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Jane Kibiru</a:t>
            </a:r>
          </a:p>
          <a:p>
            <a:pPr algn="r"/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Trade and Customs Division</a:t>
            </a:r>
          </a:p>
          <a:p>
            <a:pPr algn="r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04 February 2020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6A0C8948-7F54-40B5-8584-2D0366403238}"/>
              </a:ext>
            </a:extLst>
          </p:cNvPr>
          <p:cNvSpPr txBox="1">
            <a:spLocks/>
          </p:cNvSpPr>
          <p:nvPr/>
        </p:nvSpPr>
        <p:spPr>
          <a:xfrm>
            <a:off x="801688" y="426720"/>
            <a:ext cx="7289800" cy="9067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sz="5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421811F9-AB85-41C4-835B-A1D10381E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</p:spTree>
    <p:extLst>
      <p:ext uri="{BB962C8B-B14F-4D97-AF65-F5344CB8AC3E}">
        <p14:creationId xmlns:p14="http://schemas.microsoft.com/office/powerpoint/2010/main" val="2420735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BA1A9-975C-4C37-97C9-B75E304DE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Practices</a:t>
            </a:r>
            <a:endParaRPr lang="en-ZM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11523-B0D8-4810-8C40-AE7537091C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856304" cy="4351338"/>
          </a:xfrm>
        </p:spPr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COMESA  Annual Research Forum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Triple helix model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Research papers on trade, regional integration and emerging issues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Contemporary theme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Processing of policy implications through COMESA policy organs for decision making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Ready demand for research forum outputs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Mentoring of young researchers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AC36A-1B2E-4968-8DC2-89A1AF8A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FBF5F-768D-4C64-8558-923B6067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BD64-EB8F-45F6-8446-4EFA7423389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564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9D131-130D-43F4-A362-0F82732E7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53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Practices Conti…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D03D-02AA-4F5B-8D59-C95806743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980661"/>
            <a:ext cx="10227365" cy="537568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COMESA Virtual Masters Degree Programme in Regional Integration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COMESA Council of Ministers Decisions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set up a professional or graduate school of Regional Integration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establish a COMESA Virtual University with a network of universities to incorporate an academy of Science, Technology and Innovation and research networks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Collaborative post graduate degree in RI in the short term and a virtual university in the medium to long term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22 regional universities collaborating in the masters degree programme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Course syllabus and teaching modules developed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MOUs signed with 5 universities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Students admitted in one University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n-GB" dirty="0"/>
          </a:p>
          <a:p>
            <a:pPr lvl="1" algn="just">
              <a:buFont typeface="Wingdings" panose="05000000000000000000" pitchFamily="2" charset="2"/>
              <a:buChar char="Ø"/>
            </a:pPr>
            <a:endParaRPr lang="en-GB" dirty="0"/>
          </a:p>
          <a:p>
            <a:pPr lvl="1">
              <a:buFont typeface="Wingdings" panose="05000000000000000000" pitchFamily="2" charset="2"/>
              <a:buChar char="Ø"/>
            </a:pPr>
            <a:endParaRPr lang="en-Z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129C2-E924-49B4-A824-C56B5CB54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COMMON MARKET FOR EASTERN &amp; SOUTHERN AFRICA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206FC-8EC8-4636-B5EB-1440AFDE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BD64-EB8F-45F6-8446-4EFA7423389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87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A1454-4B11-4DC5-A626-C79766A86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Practices Conti…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8554D-2CFC-4D28-A462-B75A3D7852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Partnerships and networks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Government, academia, research institutes, think tanks and private sector</a:t>
            </a:r>
            <a:endParaRPr lang="en-ZM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Publication of research outputs in COMESA Flagship Publication “Key Issues in Regional Integration”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Publication of policy briefs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Sharing of policy research outputs through the internet, social media platforms and the COMESA Policy Organs</a:t>
            </a:r>
          </a:p>
          <a:p>
            <a:endParaRPr lang="en-Z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C554B-0C31-41CE-A096-7EA3CDEB9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COMMON MARKET FOR EASTERN &amp; SOUTHERN AFRICA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302B3-CF5A-4E3B-BC14-26E2733DD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BD64-EB8F-45F6-8446-4EFA7423389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717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6331D-F119-417A-8EAB-013958EB6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Limits of TA support</a:t>
            </a:r>
            <a:endParaRPr lang="en-ZM" sz="32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271E6-6FAA-45BE-8EEC-0015F02B5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856304" cy="4351338"/>
          </a:xfrm>
        </p:spPr>
        <p:txBody>
          <a:bodyPr/>
          <a:lstStyle/>
          <a:p>
            <a:pPr algn="just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Inadequacy of technical assistance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Short term nature of technical assistance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Lack of technical assistance impact evaluations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Lack of a dedicated ministry handling COMESA or regional integration issues (Only COMESA Desk officers)</a:t>
            </a:r>
          </a:p>
          <a:p>
            <a:endParaRPr lang="en-GB" dirty="0"/>
          </a:p>
          <a:p>
            <a:endParaRPr lang="en-Z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3E3BD-7CDE-4DA8-8BCB-AE43F0BAC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C38BF-B3FC-4DC6-B662-09F2030E2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BD64-EB8F-45F6-8446-4EFA7423389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375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D5621-2626-49D7-B70B-B6A420EE2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 Forward in addressing remaining Gaps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68689-B698-4F16-9C06-4408CCF099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121348" cy="4351338"/>
          </a:xfrm>
        </p:spPr>
        <p:txBody>
          <a:bodyPr>
            <a:normAutofit/>
          </a:bodyPr>
          <a:lstStyle/>
          <a:p>
            <a:pPr lvl="0" algn="just"/>
            <a:r>
              <a:rPr lang="en-GB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 supporting the research forums, trainings and the masters degree programme in Regional Integration</a:t>
            </a:r>
          </a:p>
          <a:p>
            <a:pPr lvl="0" algn="just"/>
            <a:r>
              <a:rPr lang="en-GB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assistance</a:t>
            </a:r>
          </a:p>
          <a:p>
            <a:pPr lvl="0" algn="just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 staffing at the COMESA Secretariat</a:t>
            </a:r>
          </a:p>
          <a:p>
            <a:pPr lvl="0" algn="just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creation of dedicated ministries to handle COMESA regional integration issues</a:t>
            </a:r>
          </a:p>
          <a:p>
            <a:pPr lvl="0" algn="just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a coordination unit for the masters degree programme at the Secretariat</a:t>
            </a:r>
          </a:p>
          <a:p>
            <a:endParaRPr lang="en-ZM" dirty="0">
              <a:solidFill>
                <a:schemeClr val="accent2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B11E7-FBD2-47E1-877C-1597F6827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F228E-AB2C-4F0C-9F3E-510199F00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BD64-EB8F-45F6-8446-4EFA7423389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A71DF-D4F5-43FF-B02F-4951B93F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CAC92-356C-4D96-8B34-0F912F2AA4D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33BD64-EB8F-45F6-8446-4EFA7423389E}" type="slidenum">
              <a:rPr lang="en-US" smtClean="0"/>
              <a:t>15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73AD0FB-8A71-4F8B-BDEE-EB747AA32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08232"/>
            <a:ext cx="91440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Thank you for your attention 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F31CAE26-DE26-4386-BD24-04BF24181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54748"/>
            <a:ext cx="9144000" cy="1678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>
              <a:ln w="11430"/>
              <a:solidFill>
                <a:srgbClr val="00B0F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b="1" dirty="0">
              <a:ln w="11430"/>
              <a:solidFill>
                <a:srgbClr val="00B0F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sz="4800" b="1" dirty="0">
                <a:ln w="11430"/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  <a:t>www.comesa.int</a:t>
            </a:r>
          </a:p>
        </p:txBody>
      </p:sp>
    </p:spTree>
    <p:extLst>
      <p:ext uri="{BB962C8B-B14F-4D97-AF65-F5344CB8AC3E}">
        <p14:creationId xmlns:p14="http://schemas.microsoft.com/office/powerpoint/2010/main" val="363263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F6F70-C08D-40FE-80BA-5F06F85D2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  <a:endParaRPr lang="en-ZM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3D87D-DF37-4F3D-B071-636A15317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 marL="342900" indent="-342900"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Project Outputs</a:t>
            </a:r>
          </a:p>
          <a:p>
            <a:pPr marL="342900" indent="-342900"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Good practices</a:t>
            </a:r>
          </a:p>
          <a:p>
            <a:pPr marL="342900" indent="-342900"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Limits of TA Support</a:t>
            </a:r>
          </a:p>
          <a:p>
            <a:pPr marL="342900" indent="-342900"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Way Forward</a:t>
            </a:r>
          </a:p>
          <a:p>
            <a:pPr marL="342900" indent="-342900"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endParaRPr lang="en-US" altLang="en-US" dirty="0"/>
          </a:p>
          <a:p>
            <a:endParaRPr lang="en-ZM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875C76-A724-4603-9964-93AA91904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A4A840-3C92-476E-9308-16AF8F8C9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BD64-EB8F-45F6-8446-4EFA7423389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26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30B51-637F-4D22-A03B-D5E08E37F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ZM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9CED7-805F-4A3F-B177-A423E4675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Slow mainstreaming of COMESA policies and programmes into national development plans/strategies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Limited institutional, technical and human capacity in regional integration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Action building on previous action on “Enhancing Capacity of COMESA Secretariat to support Economic and Trade Policy Research and Analysis”</a:t>
            </a:r>
          </a:p>
          <a:p>
            <a:pPr marL="0" indent="0" algn="just">
              <a:buNone/>
            </a:pPr>
            <a:endParaRPr lang="en-GB" dirty="0"/>
          </a:p>
          <a:p>
            <a:endParaRPr lang="en-ZM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6555BB-84DC-4BB1-AA3F-F3D14EB02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BE8DFB-8673-449C-AD75-732B06F20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BD64-EB8F-45F6-8446-4EFA7423389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734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A94D8-0432-42D6-B9C2-502FB1462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8D64E-60D6-47D9-A90D-0CBEA32D1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896061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Enhance COMESA’s capacity to mainstream regional obligations and implementation of regional programmes to achieve deeper regional integration and increased participation in global economy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Specific Objectives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Enhance capacity for trade policy research and training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Build practical skills and knowledge to support regional integration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20BE9-09ED-4709-B6B9-37518E973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4B2D4-3AA7-45FA-93D3-4E28B4C2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BD64-EB8F-45F6-8446-4EFA7423389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34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5F7D4-8CE2-45E1-8BF6-2FAACB668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Outputs</a:t>
            </a:r>
            <a:endParaRPr lang="en-ZM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0ED8-6F98-457B-A632-DD1B0CE1F7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975574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 trade policy analysis and negotiation programs implemented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200 policy makers/trade officials trained in economic and trade policy analysis and research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16 research papers published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 policy research dissemination forums held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 strategic partnerships established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Virtual masters programme in regional integration implemented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40 scholarships offered to masters degree students</a:t>
            </a:r>
          </a:p>
          <a:p>
            <a:endParaRPr lang="en-Z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B3DF3-8C39-4A2F-9893-93D99D365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COMMON MARKET FOR EASTERN &amp; SOUTHERN AFRICA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B82C4-387D-449C-96F2-00005F1C1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BD64-EB8F-45F6-8446-4EFA7423389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45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2FE5B-C85D-44EB-A29E-C35150069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Outputs cont.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DDDE6-A6FC-4C2C-9056-7642133452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187609" cy="4351338"/>
          </a:xfrm>
        </p:spPr>
        <p:txBody>
          <a:bodyPr/>
          <a:lstStyle/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 quality control missions of the masters degree programme undertaken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40 students graduate with masters degree in regional integration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 journals in trade and regional integration subscribed to</a:t>
            </a:r>
            <a:endParaRPr lang="en-ZM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26E86-6775-492A-81FB-609706C74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COMMON MARKET FOR EASTERN &amp; SOUTHERN AFRICA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97A55-EEFE-4AF0-9E79-CC99D40A1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BD64-EB8F-45F6-8446-4EFA7423389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36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1520B-4341-4BE3-AE8F-74B20086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Enhanced Capacity in Trade and Economic Policy Research and Negotiations</a:t>
            </a:r>
            <a:endParaRPr lang="en-ZM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1CA58-E340-47D3-9772-DAA0D00ED1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Enhance the use of research in policy making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Training of government officials and private sector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economic and trade policy research and analysis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research Methodologies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Capacity building in mainstreaming COMESA programmes in MS national development plans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27347-6DA3-4D2D-AD40-BBEAD4D59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COMMON MARKET FOR EASTERN &amp; SOUTHERN AFRICA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3B558-008E-40C1-B8DF-B043A13FA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BD64-EB8F-45F6-8446-4EFA7423389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970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CB95-878D-40C4-9A79-8B7E82556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Enhanced Capacity in Trade and Economic Policy Research and Negotiations Conti..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A535D-F78C-4365-96DE-0577BFF22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929730" cy="4351338"/>
          </a:xfrm>
        </p:spPr>
        <p:txBody>
          <a:bodyPr>
            <a:normAutofit/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Principles of multilateral trading system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Elements and principles of negotiations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Strategies and techniques of trade negotiations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Trade policy analysis for technical preparedness for trade negotiations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5C3FA-5ACF-4041-B345-FDAADB953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BDCA2-EA12-429C-9505-5AA9FF3B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BD64-EB8F-45F6-8446-4EFA7423389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407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D08A6-0A5A-41B1-9C7D-63A1DDC92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Partnerships and Networks</a:t>
            </a:r>
            <a:endParaRPr lang="en-ZM" sz="32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79634-2F90-4A29-9C7A-A3F448ED53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53870" cy="4351338"/>
          </a:xfrm>
        </p:spPr>
        <p:txBody>
          <a:bodyPr/>
          <a:lstStyle/>
          <a:p>
            <a:pPr algn="just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People and institutions that share common policy influencing objective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Government, private sector, research institutions, think tanks, academia and civil society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Develop trust and joint working plans</a:t>
            </a:r>
          </a:p>
          <a:p>
            <a:pPr algn="just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Partnerships-UNECA, IDEP, SUSSEX, AFREXIM BANK</a:t>
            </a:r>
          </a:p>
          <a:p>
            <a:pPr marL="0" indent="0" algn="just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ZM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1A3DB-D14E-469A-AED4-174591FD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COMMON MARKET FOR EASTERN &amp; SOUTHERN AFRICA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89D78-77C0-484C-B282-D245FC99A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BD64-EB8F-45F6-8446-4EFA7423389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38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1730</TotalTime>
  <Words>761</Words>
  <Application>Microsoft Office PowerPoint</Application>
  <PresentationFormat>Widescreen</PresentationFormat>
  <Paragraphs>123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Wingdings</vt:lpstr>
      <vt:lpstr>Office Theme</vt:lpstr>
      <vt:lpstr>Enhancing Capacity in Trade Policy Analysis and Training for Deeper Regional Integration</vt:lpstr>
      <vt:lpstr>Outline</vt:lpstr>
      <vt:lpstr>Background</vt:lpstr>
      <vt:lpstr>Project  Objectives</vt:lpstr>
      <vt:lpstr>Project Outputs</vt:lpstr>
      <vt:lpstr>Project Outputs cont.</vt:lpstr>
      <vt:lpstr>Enhanced Capacity in Trade and Economic Policy Research and Negotiations</vt:lpstr>
      <vt:lpstr>Enhanced Capacity in Trade and Economic Policy Research and Negotiations Conti..</vt:lpstr>
      <vt:lpstr>Increased Partnerships and Networks</vt:lpstr>
      <vt:lpstr>Good Practices</vt:lpstr>
      <vt:lpstr>Good Practices Conti…</vt:lpstr>
      <vt:lpstr>Good Practices Conti…</vt:lpstr>
      <vt:lpstr>Limits of TA support</vt:lpstr>
      <vt:lpstr>Way Forward in addressing remaining Gaps</vt:lpstr>
      <vt:lpstr>Thank you for your attention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Amolo</dc:creator>
  <cp:lastModifiedBy>Ahmed NDYESHOBOLA</cp:lastModifiedBy>
  <cp:revision>120</cp:revision>
  <cp:lastPrinted>2020-01-28T08:57:14Z</cp:lastPrinted>
  <dcterms:created xsi:type="dcterms:W3CDTF">2018-03-19T13:48:16Z</dcterms:created>
  <dcterms:modified xsi:type="dcterms:W3CDTF">2020-01-29T16:39:13Z</dcterms:modified>
</cp:coreProperties>
</file>